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0" r:id="rId4"/>
    <p:sldMasterId id="2147483664" r:id="rId5"/>
    <p:sldMasterId id="2147483688" r:id="rId6"/>
    <p:sldMasterId id="2147484834" r:id="rId7"/>
    <p:sldMasterId id="2147484846" r:id="rId8"/>
  </p:sldMasterIdLst>
  <p:notesMasterIdLst>
    <p:notesMasterId r:id="rId22"/>
  </p:notesMasterIdLst>
  <p:handoutMasterIdLst>
    <p:handoutMasterId r:id="rId23"/>
  </p:handoutMasterIdLst>
  <p:sldIdLst>
    <p:sldId id="386" r:id="rId9"/>
    <p:sldId id="376" r:id="rId10"/>
    <p:sldId id="387" r:id="rId11"/>
    <p:sldId id="388" r:id="rId12"/>
    <p:sldId id="389" r:id="rId13"/>
    <p:sldId id="390" r:id="rId14"/>
    <p:sldId id="400" r:id="rId15"/>
    <p:sldId id="392" r:id="rId16"/>
    <p:sldId id="394" r:id="rId17"/>
    <p:sldId id="395" r:id="rId18"/>
    <p:sldId id="396" r:id="rId19"/>
    <p:sldId id="398" r:id="rId20"/>
    <p:sldId id="399" r:id="rId2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E3B4"/>
    <a:srgbClr val="E6E5D8"/>
    <a:srgbClr val="D9C89E"/>
    <a:srgbClr val="005DAA"/>
    <a:srgbClr val="D60093"/>
    <a:srgbClr val="009999"/>
    <a:srgbClr val="ECCC8C"/>
    <a:srgbClr val="FF7600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286" autoAdjust="0"/>
  </p:normalViewPr>
  <p:slideViewPr>
    <p:cSldViewPr>
      <p:cViewPr varScale="1">
        <p:scale>
          <a:sx n="90" d="100"/>
          <a:sy n="90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30" y="-77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41" cy="4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24" y="0"/>
            <a:ext cx="2919441" cy="4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62"/>
            <a:ext cx="2919441" cy="4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24" y="9372662"/>
            <a:ext cx="2919441" cy="4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01F1E589-F488-444A-88C1-1BFEA33C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41" cy="4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24" y="0"/>
            <a:ext cx="2919441" cy="4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08" y="4687174"/>
            <a:ext cx="4938949" cy="44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62"/>
            <a:ext cx="2919441" cy="4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24" y="9372662"/>
            <a:ext cx="2919441" cy="4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06526418-9518-4490-9371-A9DDB521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A45B9A51-9981-4290-8AC7-66351CD9B592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/>
            <a:endParaRPr 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06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566738"/>
            <a:ext cx="3994150" cy="29956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882" y="3867495"/>
            <a:ext cx="4648200" cy="4437221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kern="1200" dirty="0" smtClean="0">
              <a:solidFill>
                <a:schemeClr val="tx1"/>
              </a:solidFill>
              <a:effectLst/>
              <a:latin typeface="+mn-ea"/>
              <a:ea typeface="+mn-ea"/>
              <a:cs typeface="ヒラギノ角ゴ Pro W3" pitchFamily="-107" charset="-128"/>
            </a:endParaRPr>
          </a:p>
        </p:txBody>
      </p:sp>
      <p:sp>
        <p:nvSpPr>
          <p:cNvPr id="2970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504" indent="-280579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14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1241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0166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9092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8018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944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5871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874294-36F2-4B4E-9F22-D56ED7171BCD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6184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7852">
              <a:defRPr/>
            </a:pPr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  <a:p>
            <a:pPr defTabSz="897852">
              <a:defRPr/>
            </a:pPr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  <a:p>
            <a:pPr defTabSz="897852">
              <a:defRPr/>
            </a:pPr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  <a:p>
            <a:pPr defTabSz="897852">
              <a:defRPr/>
            </a:pPr>
            <a:endParaRPr lang="ja-JP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8EA21BB-B22C-4707-9E70-1920D97D690E}" type="slidenum">
              <a:rPr lang="en-US" altLang="ja-JP" sz="1200"/>
              <a:pPr/>
              <a:t>11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657746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ja-JP" dirty="0">
                <a:latin typeface="+mn-ea"/>
                <a:ea typeface="+mn-ea"/>
              </a:rPr>
              <a:t> </a:t>
            </a:r>
            <a:r>
              <a:rPr lang="en-US" altLang="ja-JP" dirty="0">
                <a:latin typeface="+mn-ea"/>
                <a:ea typeface="+mn-ea"/>
              </a:rPr>
              <a:t> </a:t>
            </a:r>
            <a:endParaRPr lang="ja-JP" altLang="ja-JP" dirty="0">
              <a:latin typeface="+mn-ea"/>
              <a:ea typeface="+mn-ea"/>
            </a:endParaRPr>
          </a:p>
          <a:p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8EA21BB-B22C-4707-9E70-1920D97D690E}" type="slidenum">
              <a:rPr lang="en-US" altLang="ja-JP" sz="1200"/>
              <a:pPr/>
              <a:t>12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53466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ja-JP" dirty="0">
                <a:latin typeface="+mn-ea"/>
                <a:ea typeface="+mn-ea"/>
              </a:rPr>
              <a:t> </a:t>
            </a:r>
            <a:r>
              <a:rPr lang="en-US" altLang="ja-JP" dirty="0">
                <a:latin typeface="+mn-ea"/>
                <a:ea typeface="+mn-ea"/>
              </a:rPr>
              <a:t> </a:t>
            </a:r>
            <a:endParaRPr lang="ja-JP" altLang="ja-JP" dirty="0">
              <a:latin typeface="+mn-ea"/>
              <a:ea typeface="+mn-ea"/>
            </a:endParaRPr>
          </a:p>
          <a:p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8EA21BB-B22C-4707-9E70-1920D97D690E}" type="slidenum">
              <a:rPr lang="en-US" altLang="ja-JP" sz="1200"/>
              <a:pPr/>
              <a:t>13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5809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r>
              <a:rPr kumimoji="1" lang="ja-JP" altLang="en-US" dirty="0" smtClean="0"/>
              <a:t> </a:t>
            </a:r>
          </a:p>
          <a:p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26418-9518-4490-9371-A9DDB52162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1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576263"/>
            <a:ext cx="4505325" cy="3378200"/>
          </a:xfrm>
          <a:ln/>
        </p:spPr>
      </p:sp>
      <p:sp>
        <p:nvSpPr>
          <p:cNvPr id="2253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81881" y="4096020"/>
            <a:ext cx="4572000" cy="1979770"/>
          </a:xfrm>
        </p:spPr>
        <p:txBody>
          <a:bodyPr>
            <a:noAutofit/>
          </a:bodyPr>
          <a:lstStyle/>
          <a:p>
            <a:pPr defTabSz="897852">
              <a:defRPr/>
            </a:pPr>
            <a:endParaRPr kumimoji="1" lang="en-US" altLang="ja-JP" sz="2700" dirty="0">
              <a:latin typeface="ＭＳ Ｐゴシック" charset="-128"/>
              <a:ea typeface="ＭＳ Ｐゴシック" charset="-128"/>
            </a:endParaRPr>
          </a:p>
          <a:p>
            <a:pPr>
              <a:defRPr/>
            </a:pPr>
            <a:endParaRPr kumimoji="1" lang="ja-JP" altLang="en-US" sz="2700" b="1" dirty="0">
              <a:latin typeface="+mn-ea"/>
            </a:endParaRPr>
          </a:p>
        </p:txBody>
      </p:sp>
      <p:sp>
        <p:nvSpPr>
          <p:cNvPr id="2867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504" indent="-280579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14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1241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0166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9092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8018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944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5871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5262CB-C72B-4D00-8B20-C2BCE12AAC77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2765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dirty="0">
              <a:latin typeface="+mn-ea"/>
              <a:ea typeface="+mn-ea"/>
            </a:endParaRPr>
          </a:p>
          <a:p>
            <a:endParaRPr lang="en-US" sz="1000" dirty="0">
              <a:latin typeface="+mn-ea"/>
              <a:ea typeface="+mn-ea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30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ＭＳ Ｐゴシック" charset="-128"/>
              <a:ea typeface="ＭＳ Ｐゴシック" charset="-128"/>
            </a:endParaRPr>
          </a:p>
          <a:p>
            <a:endParaRPr lang="en-US" altLang="ja-JP" dirty="0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9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1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8EA21BB-B22C-4707-9E70-1920D97D690E}" type="slidenum">
              <a:rPr lang="en-US" altLang="ja-JP" sz="1200"/>
              <a:pPr/>
              <a:t>7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0706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dirty="0" smtClean="0">
              <a:latin typeface="Arial" pitchFamily="34" charset="0"/>
              <a:ea typeface="ＭＳ Ｐゴシック" pitchFamily="50" charset="-128"/>
              <a:cs typeface="ヒラギノ角ゴ Pro W3" pitchFamily="-8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29504" indent="-280579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22314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71241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20166" indent="-224463" defTabSz="91499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69092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18018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66944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15871" indent="-224463" defTabSz="9149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8EA21BB-B22C-4707-9E70-1920D97D690E}" type="slidenum">
              <a:rPr lang="en-US" altLang="ja-JP" sz="1200"/>
              <a:pPr/>
              <a:t>8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97213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566738"/>
            <a:ext cx="4941888" cy="37068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281" y="4628455"/>
            <a:ext cx="5272884" cy="4437221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endParaRPr lang="ja-JP" altLang="en-US" sz="2400" b="1" dirty="0">
              <a:ea typeface="ＭＳ Ｐ明朝" charset="-128"/>
            </a:endParaRPr>
          </a:p>
        </p:txBody>
      </p:sp>
      <p:sp>
        <p:nvSpPr>
          <p:cNvPr id="2970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504" indent="-280579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14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1241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0166" indent="-224463" algn="l" defTabSz="9165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9092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8018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944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5871" indent="-224463" defTabSz="9165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874294-36F2-4B4E-9F22-D56ED7171BCD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64195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5CD64C-3AB0-438A-A6CA-2492ABC9E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43F4C7-C951-4546-BD52-C58F19E9B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0FB309-2533-412B-9BDE-A4359EE89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7773E7-1704-4557-B6D9-9B104657F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787B60-CE07-4384-835B-A37D84F66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25C616-78D5-4E8C-AC2C-AEECD89AD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42681-FD00-47E0-B06F-D3F79288A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E0A387-4C39-4912-974A-E7373E149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F4DA69-686D-4531-83F8-EC50F3738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229506-F875-4B80-A817-39C627A96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FCDA8B-685C-4550-B49C-302B6C543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6858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F70EA264-2343-4296-B9C1-5BB3FC7A331A}" type="slidenum"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55" r:id="rId6"/>
    <p:sldLayoutId id="2147485656" r:id="rId7"/>
    <p:sldLayoutId id="2147485657" r:id="rId8"/>
    <p:sldLayoutId id="2147485658" r:id="rId9"/>
    <p:sldLayoutId id="2147485659" r:id="rId10"/>
    <p:sldLayoutId id="2147485660" r:id="rId11"/>
    <p:sldLayoutId id="2147485661" r:id="rId12"/>
    <p:sldLayoutId id="2147485662" r:id="rId13"/>
    <p:sldLayoutId id="2147485676" r:id="rId14"/>
    <p:sldLayoutId id="2147485677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ED46FAC-0EEE-4573-B1FF-96677CC6F9A8}" type="slidenum"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12</a:t>
            </a:r>
            <a:r>
              <a:rPr lang="ja-JP" altLang="en-US" smtClean="0"/>
              <a:t>月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A63652-6229-4318-8E5E-9D08AD944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919D2C2-FD84-46D6-BA60-3E526E6A4F86}" type="slidenum"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  <p:sldLayoutId id="2147485669" r:id="rId12"/>
    <p:sldLayoutId id="2147485670" r:id="rId13"/>
    <p:sldLayoutId id="2147485700" r:id="rId14"/>
    <p:sldLayoutId id="214748570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429000"/>
            <a:ext cx="90678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19100" y="3604590"/>
            <a:ext cx="8305800" cy="6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ja-JP" altLang="en-US" sz="3600" dirty="0">
                <a:solidFill>
                  <a:schemeClr val="bg1"/>
                </a:solidFill>
                <a:latin typeface="Arial Narrow Bold" pitchFamily="-84" charset="0"/>
              </a:rPr>
              <a:t>公益財団</a:t>
            </a:r>
            <a:r>
              <a:rPr lang="ja-JP" altLang="en-US" sz="3600" dirty="0" smtClean="0">
                <a:solidFill>
                  <a:schemeClr val="bg1"/>
                </a:solidFill>
                <a:latin typeface="Arial Narrow Bold" pitchFamily="-84" charset="0"/>
              </a:rPr>
              <a:t>法人　ロータリー日本財団の現況</a:t>
            </a:r>
            <a:endParaRPr lang="en-US" sz="3600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 bwMode="auto">
          <a:xfrm>
            <a:off x="457200" y="4572000"/>
            <a:ext cx="6400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2000" b="1" dirty="0" smtClean="0">
                <a:solidFill>
                  <a:srgbClr val="58585A"/>
                </a:solidFill>
                <a:latin typeface="+mn-ea"/>
                <a:ea typeface="+mn-ea"/>
                <a:cs typeface="Georgia" pitchFamily="18" charset="0"/>
              </a:rPr>
              <a:t>理事長　千　玄室</a:t>
            </a:r>
            <a:endParaRPr lang="en-US" altLang="ja-JP" sz="2000" b="1" dirty="0" smtClean="0">
              <a:solidFill>
                <a:srgbClr val="58585A"/>
              </a:solidFill>
              <a:latin typeface="+mn-ea"/>
              <a:ea typeface="+mn-ea"/>
              <a:cs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000" b="1" dirty="0" smtClean="0">
                <a:solidFill>
                  <a:srgbClr val="58585A"/>
                </a:solidFill>
                <a:latin typeface="+mn-ea"/>
                <a:ea typeface="+mn-ea"/>
                <a:cs typeface="Georgia" pitchFamily="18" charset="0"/>
              </a:rPr>
              <a:t>2015</a:t>
            </a:r>
            <a:r>
              <a:rPr lang="ja-JP" altLang="en-US" sz="2000" b="1" dirty="0" smtClean="0">
                <a:solidFill>
                  <a:srgbClr val="58585A"/>
                </a:solidFill>
                <a:latin typeface="+mn-ea"/>
                <a:ea typeface="+mn-ea"/>
                <a:cs typeface="Georgia" pitchFamily="18" charset="0"/>
              </a:rPr>
              <a:t>年</a:t>
            </a:r>
            <a:r>
              <a:rPr lang="en-US" altLang="ja-JP" sz="2000" b="1" dirty="0" smtClean="0">
                <a:solidFill>
                  <a:srgbClr val="58585A"/>
                </a:solidFill>
                <a:latin typeface="+mn-ea"/>
                <a:ea typeface="+mn-ea"/>
                <a:cs typeface="Georgia" pitchFamily="18" charset="0"/>
              </a:rPr>
              <a:t>12</a:t>
            </a:r>
            <a:r>
              <a:rPr lang="ja-JP" altLang="en-US" sz="2000" b="1" dirty="0" smtClean="0">
                <a:solidFill>
                  <a:srgbClr val="58585A"/>
                </a:solidFill>
                <a:latin typeface="+mn-ea"/>
                <a:ea typeface="+mn-ea"/>
                <a:cs typeface="Georgia" pitchFamily="18" charset="0"/>
              </a:rPr>
              <a:t>月１日</a:t>
            </a:r>
            <a:endParaRPr lang="en-US" altLang="ja-JP" sz="2000" b="1" dirty="0" smtClean="0">
              <a:solidFill>
                <a:srgbClr val="58585A"/>
              </a:solidFill>
              <a:latin typeface="+mn-ea"/>
              <a:ea typeface="+mn-ea"/>
              <a:cs typeface="Georgia" pitchFamily="18" charset="0"/>
            </a:endParaRPr>
          </a:p>
          <a:p>
            <a:pPr eaLnBrk="1" hangingPunct="1"/>
            <a:endParaRPr lang="en-US" altLang="ja-JP" dirty="0" smtClean="0">
              <a:latin typeface="HGPｺﾞｼｯｸE" pitchFamily="50" charset="-128"/>
              <a:ea typeface="HGPｺﾞｼｯｸE" pitchFamily="50" charset="-128"/>
              <a:cs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ja-JP" altLang="en-US" sz="3200" dirty="0">
                <a:latin typeface="+mn-ea"/>
                <a:ea typeface="+mn-ea"/>
              </a:rPr>
              <a:t>税制上</a:t>
            </a:r>
            <a:r>
              <a:rPr kumimoji="1" lang="ja-JP" altLang="en-US" sz="3200" dirty="0">
                <a:latin typeface="Arial" charset="0"/>
                <a:ea typeface="ＭＳ Ｐゴシック" charset="-128"/>
              </a:rPr>
              <a:t>の優遇</a:t>
            </a:r>
            <a:r>
              <a:rPr kumimoji="1" lang="ja-JP" altLang="en-US" sz="3200" dirty="0" smtClean="0">
                <a:latin typeface="Arial" charset="0"/>
                <a:ea typeface="ＭＳ Ｐゴシック" charset="-128"/>
              </a:rPr>
              <a:t>措置（法人）</a:t>
            </a:r>
            <a:endParaRPr kumimoji="1" lang="ja-JP" altLang="en-US" sz="3200" dirty="0" smtClean="0">
              <a:ea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1050" y="1590261"/>
            <a:ext cx="758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2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特定</a:t>
            </a:r>
            <a:r>
              <a:rPr lang="ja-JP" altLang="ja-JP" sz="32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公益増進法人（当財団）へのご寄付は、一般の損金算入限度額とは</a:t>
            </a:r>
            <a:r>
              <a:rPr lang="ja-JP" altLang="ja-JP" sz="32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別枠で</a:t>
            </a:r>
            <a:endParaRPr lang="en-US" altLang="ja-JP" sz="3200" dirty="0" smtClean="0">
              <a:solidFill>
                <a:srgbClr val="1F4695"/>
              </a:solidFill>
              <a:latin typeface="ＭＳ Ｐゴシック" charset="-128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32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損金</a:t>
            </a:r>
            <a:r>
              <a:rPr lang="ja-JP" altLang="ja-JP" sz="32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算入限度額が加算されます</a:t>
            </a:r>
            <a:r>
              <a:rPr lang="ja-JP" altLang="ja-JP" sz="32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。</a:t>
            </a:r>
            <a:endParaRPr lang="en-US" altLang="ja-JP" sz="3200" dirty="0">
              <a:solidFill>
                <a:srgbClr val="1F4695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76400" y="4260741"/>
            <a:ext cx="5867400" cy="1371600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5000" y="44196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法人への確定</a:t>
            </a:r>
            <a:r>
              <a:rPr kumimoji="1" lang="ja-JP" altLang="en-US" sz="2800" dirty="0">
                <a:solidFill>
                  <a:schemeClr val="tx1">
                    <a:lumMod val="50000"/>
                  </a:schemeClr>
                </a:solidFill>
              </a:rPr>
              <a:t>申告用</a:t>
            </a:r>
            <a:r>
              <a:rPr kumimoji="1"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の領収証は、</a:t>
            </a:r>
            <a:endParaRPr kumimoji="1" lang="en-US" altLang="ja-JP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随時お送りしています。</a:t>
            </a:r>
            <a:endParaRPr kumimoji="1" lang="en-US" altLang="ja-JP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kumimoji="1" lang="en-US" altLang="ja-JP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　</a:t>
            </a:r>
            <a:endParaRPr kumimoji="1" lang="ja-JP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47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公益</a:t>
            </a:r>
            <a:r>
              <a:rPr kumimoji="1" lang="ja-JP" altLang="en-US" dirty="0" smtClean="0"/>
              <a:t>財団法人ロータリー日本財団</a:t>
            </a:r>
            <a:endParaRPr kumimoji="1" lang="ja-JP" altLang="en-US" sz="2400" dirty="0"/>
          </a:p>
        </p:txBody>
      </p:sp>
      <p:sp>
        <p:nvSpPr>
          <p:cNvPr id="4" name="正方形/長方形 2"/>
          <p:cNvSpPr>
            <a:spLocks noChangeArrowheads="1"/>
          </p:cNvSpPr>
          <p:nvPr/>
        </p:nvSpPr>
        <p:spPr bwMode="auto">
          <a:xfrm>
            <a:off x="228600" y="1295400"/>
            <a:ext cx="4964112" cy="47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79" tIns="50639" rIns="101279" bIns="50639">
            <a:spAutoFit/>
          </a:bodyPr>
          <a:lstStyle>
            <a:lvl1pPr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理事長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千　玄室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2650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endParaRPr lang="en-US" altLang="zh-TW" sz="2400" dirty="0">
              <a:solidFill>
                <a:srgbClr val="333300"/>
              </a:solidFill>
              <a:latin typeface="ＭＳ Ｐゴシック" charset="-128"/>
              <a:ea typeface="ＭＳ Ｐゴシック" charset="-128"/>
            </a:endParaRPr>
          </a:p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副理事長	渡辺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好政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2690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　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森嶋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庸吉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2790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	</a:t>
            </a: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黒田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正宏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2830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endParaRPr lang="en-US" altLang="ja-JP" sz="2400" dirty="0">
              <a:solidFill>
                <a:srgbClr val="333300"/>
              </a:solidFill>
              <a:latin typeface="ＭＳ Ｐゴシック" charset="-128"/>
              <a:ea typeface="ＭＳ Ｐゴシック" charset="-128"/>
            </a:endParaRPr>
          </a:p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理事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 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上野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孝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2590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宮﨑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茂和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2650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松本　茂太郎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2710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佐久間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崇源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　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江崎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柳</a:t>
            </a: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節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2760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	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田中　作次（</a:t>
            </a: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2770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　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岩渕　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</a:t>
            </a: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均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2770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　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監事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　　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井上　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暎夫（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2660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　　 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片山　主水（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2760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endParaRPr lang="en-US" altLang="ja-JP" sz="2400" dirty="0">
              <a:solidFill>
                <a:srgbClr val="333300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4992687" y="1295400"/>
            <a:ext cx="3962400" cy="34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79" tIns="50639" rIns="101279" bIns="50639">
            <a:spAutoFit/>
          </a:bodyPr>
          <a:lstStyle>
            <a:lvl1pPr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評議員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伊藤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義郎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2510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板橋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敏雄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2550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古宮　誠一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2580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橋本　長平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2650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富田　謙三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650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杉谷　卓紀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2720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北　清治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2770</a:t>
            </a:r>
            <a:r>
              <a:rPr lang="ja-JP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  </a:t>
            </a:r>
            <a:r>
              <a:rPr lang="zh-TW" altLang="en-US" sz="2400" dirty="0" smtClean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小沢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一彦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2780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松宮　剛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2780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鈴木　雅博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2790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</a:b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	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zh-TW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重田　政信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en-US" altLang="zh-TW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2840</a:t>
            </a:r>
            <a:r>
              <a:rPr lang="ja-JP" altLang="en-US" sz="2400" dirty="0">
                <a:solidFill>
                  <a:srgbClr val="333300"/>
                </a:solidFill>
                <a:latin typeface="ＭＳ Ｐゴシック" charset="-128"/>
                <a:ea typeface="ＭＳ Ｐゴシック" charset="-128"/>
              </a:rPr>
              <a:t>）</a:t>
            </a:r>
            <a:endParaRPr lang="en-US" altLang="ja-JP" sz="2400" dirty="0">
              <a:solidFill>
                <a:srgbClr val="333300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20000" y="49530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地区順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2653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 bwMode="auto">
          <a:xfrm>
            <a:off x="152400" y="457200"/>
            <a:ext cx="8991600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 smtClean="0">
                <a:latin typeface="+mn-ea"/>
                <a:ea typeface="+mn-ea"/>
                <a:cs typeface="メイリオ" pitchFamily="50" charset="-128"/>
              </a:rPr>
              <a:t>　</a:t>
            </a:r>
            <a:r>
              <a:rPr lang="ja-JP" altLang="en-US" sz="3200" dirty="0" smtClean="0">
                <a:latin typeface="+mn-ea"/>
                <a:ea typeface="+mn-ea"/>
                <a:cs typeface="メイリオ" pitchFamily="50" charset="-128"/>
              </a:rPr>
              <a:t>リソース</a:t>
            </a:r>
            <a:endParaRPr lang="en-US" altLang="ja-JP" sz="3200" dirty="0" smtClean="0"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1000" y="1371600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公益財団法人ロータリー日本財団のウェブサイト</a:t>
            </a:r>
            <a:endParaRPr lang="en-US" altLang="ja-JP" sz="3200" dirty="0">
              <a:solidFill>
                <a:srgbClr val="1F4695"/>
              </a:solidFill>
              <a:latin typeface="ＭＳ Ｐゴシック" charset="-128"/>
              <a:ea typeface="ＭＳ Ｐゴシック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3200" dirty="0" smtClean="0">
                <a:solidFill>
                  <a:srgbClr val="0000FF"/>
                </a:solidFill>
              </a:rPr>
              <a:t>http</a:t>
            </a:r>
            <a:r>
              <a:rPr kumimoji="1" lang="en-US" altLang="ja-JP" sz="3200" dirty="0">
                <a:solidFill>
                  <a:srgbClr val="0000FF"/>
                </a:solidFill>
              </a:rPr>
              <a:t>://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piif-rfj.org/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2209800"/>
            <a:ext cx="5382941" cy="40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6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 bwMode="auto">
          <a:xfrm>
            <a:off x="152400" y="457200"/>
            <a:ext cx="899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 smtClean="0">
                <a:latin typeface="+mn-ea"/>
                <a:ea typeface="+mn-ea"/>
                <a:cs typeface="メイリオ" pitchFamily="50" charset="-128"/>
              </a:rPr>
              <a:t>　</a:t>
            </a:r>
            <a:r>
              <a:rPr lang="ja-JP" altLang="en-US" sz="3200" dirty="0" smtClean="0">
                <a:latin typeface="+mn-ea"/>
                <a:ea typeface="+mn-ea"/>
                <a:cs typeface="メイリオ" pitchFamily="50" charset="-128"/>
              </a:rPr>
              <a:t>ありがとうございました！</a:t>
            </a:r>
            <a:endParaRPr lang="en-US" altLang="ja-JP" sz="3200" dirty="0" smtClean="0"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5800" y="1447800"/>
            <a:ext cx="530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066800" y="1434548"/>
            <a:ext cx="7353300" cy="4419599"/>
          </a:xfrm>
        </p:spPr>
        <p:txBody>
          <a:bodyPr/>
          <a:lstStyle/>
          <a:p>
            <a:pPr>
              <a:buNone/>
            </a:pPr>
            <a:endParaRPr kumimoji="1" lang="en-US" altLang="ja-JP" sz="3600" dirty="0" smtClean="0"/>
          </a:p>
          <a:p>
            <a:pPr>
              <a:buNone/>
            </a:pPr>
            <a:r>
              <a:rPr kumimoji="1" lang="ja-JP" altLang="en-US" sz="4000" dirty="0" smtClean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引き続き本財団へのご支援を</a:t>
            </a:r>
            <a:endParaRPr kumimoji="1" lang="en-US" altLang="ja-JP" sz="40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buNone/>
            </a:pPr>
            <a:r>
              <a:rPr kumimoji="1" lang="ja-JP" altLang="en-US" sz="4000" dirty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ja-JP" altLang="en-US" sz="4000" dirty="0" smtClean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　　　よろしくお願いいたします。</a:t>
            </a:r>
            <a:endParaRPr kumimoji="1" lang="en-US" altLang="ja-JP" sz="40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buNone/>
            </a:pPr>
            <a:endParaRPr kumimoji="1" lang="en-US" altLang="ja-JP" sz="40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buNone/>
            </a:pPr>
            <a:r>
              <a:rPr kumimoji="1" lang="ja-JP" altLang="en-US" sz="4000" dirty="0" smtClean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ご清聴ありがとうございました。</a:t>
            </a:r>
            <a:endParaRPr kumimoji="1" lang="ja-JP" altLang="en-US" sz="4000" dirty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06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9863" y="3170238"/>
            <a:ext cx="11525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2647950"/>
            <a:ext cx="11509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170238"/>
            <a:ext cx="741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8156575" y="2641600"/>
            <a:ext cx="20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43016" name="Text Box 17"/>
          <p:cNvSpPr txBox="1">
            <a:spLocks noChangeArrowheads="1"/>
          </p:cNvSpPr>
          <p:nvPr/>
        </p:nvSpPr>
        <p:spPr bwMode="auto">
          <a:xfrm>
            <a:off x="6370638" y="60325"/>
            <a:ext cx="26511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Revised and updated on 16 September 2015</a:t>
            </a:r>
          </a:p>
        </p:txBody>
      </p:sp>
      <p:pic>
        <p:nvPicPr>
          <p:cNvPr id="4301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638" y="2378075"/>
            <a:ext cx="1150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4488" y="2289175"/>
            <a:ext cx="11509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94150"/>
            <a:ext cx="1150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1275" y="4264025"/>
            <a:ext cx="1150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4845050"/>
            <a:ext cx="1150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495300"/>
            <a:ext cx="7340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066800"/>
          </a:xfrm>
        </p:spPr>
        <p:txBody>
          <a:bodyPr/>
          <a:lstStyle/>
          <a:p>
            <a:r>
              <a:rPr kumimoji="1" lang="ja-JP" altLang="en-US" sz="4000" dirty="0" smtClean="0">
                <a:solidFill>
                  <a:schemeClr val="tx2"/>
                </a:solidFill>
              </a:rPr>
              <a:t>世界の協力財団</a:t>
            </a:r>
            <a:endParaRPr kumimoji="1"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1000" y="2209800"/>
            <a:ext cx="1143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カナダ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52600" y="1976735"/>
            <a:ext cx="1524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イギリス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8600" y="1868556"/>
            <a:ext cx="12192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ドイツ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92146" y="3525078"/>
            <a:ext cx="1143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インド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75454" y="3879573"/>
            <a:ext cx="1524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ブラジル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00600" y="4419600"/>
            <a:ext cx="2133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オーストラリア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20000" y="2743200"/>
            <a:ext cx="1143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日本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9262" y="5334000"/>
            <a:ext cx="7399338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kumimoji="1" lang="ja-JP" altLang="en-US" dirty="0"/>
              <a:t>ロータリー</a:t>
            </a:r>
            <a:r>
              <a:rPr kumimoji="1" lang="ja-JP" altLang="en-US" dirty="0" smtClean="0"/>
              <a:t>財団</a:t>
            </a:r>
            <a:r>
              <a:rPr kumimoji="1" lang="ja-JP" altLang="en-US" dirty="0"/>
              <a:t>の協力</a:t>
            </a:r>
            <a:r>
              <a:rPr kumimoji="1" lang="ja-JP" altLang="en-US" dirty="0" smtClean="0"/>
              <a:t>財団は、現在世界に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つあります。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公益財団法人ロータリー日本財団は、そのうちの１つで、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２０１０年１２月２４日に日本政府から公益認定を受けています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73815" y="1683889"/>
            <a:ext cx="111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ＲＤＧ</a:t>
            </a:r>
            <a:endParaRPr kumimoji="1" lang="en-US" altLang="ja-JP" dirty="0" smtClean="0"/>
          </a:p>
          <a:p>
            <a:r>
              <a:rPr kumimoji="1" lang="ja-JP" altLang="en-US" dirty="0" smtClean="0"/>
              <a:t>ＤＲＳ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00" y="1159343"/>
            <a:ext cx="3283764" cy="2189176"/>
          </a:xfrm>
          <a:prstGeom prst="rect">
            <a:avLst/>
          </a:prstGeom>
        </p:spPr>
      </p:pic>
      <p:sp>
        <p:nvSpPr>
          <p:cNvPr id="13315" name="テキスト ボックス 9"/>
          <p:cNvSpPr txBox="1">
            <a:spLocks noChangeArrowheads="1"/>
          </p:cNvSpPr>
          <p:nvPr/>
        </p:nvSpPr>
        <p:spPr bwMode="auto">
          <a:xfrm>
            <a:off x="381000" y="405825"/>
            <a:ext cx="8039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b="0" dirty="0" smtClean="0">
                <a:solidFill>
                  <a:schemeClr val="bg1"/>
                </a:solidFill>
                <a:ea typeface="ＭＳ Ｐゴシック" charset="-128"/>
              </a:rPr>
              <a:t>公益財団法人ロータリー日本財団の事業</a:t>
            </a:r>
            <a:endParaRPr lang="en-US" altLang="ja-JP" b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74487" y="1600199"/>
            <a:ext cx="5562600" cy="2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1813" indent="-531813"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marL="608013" indent="-342900" eaLnBrk="1" hangingPunct="1">
              <a:lnSpc>
                <a:spcPct val="90000"/>
              </a:lnSpc>
            </a:pP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奨学金事業</a:t>
            </a:r>
            <a:endParaRPr kumimoji="1" lang="en-US" altLang="ja-JP" sz="2800" dirty="0" smtClean="0">
              <a:latin typeface="ＭＳ Ｐゴシック" charset="-128"/>
              <a:ea typeface="ＭＳ Ｐゴシック" charset="-128"/>
            </a:endParaRPr>
          </a:p>
          <a:p>
            <a:pPr marL="265113" indent="0" eaLnBrk="1" hangingPunct="1">
              <a:lnSpc>
                <a:spcPct val="90000"/>
              </a:lnSpc>
              <a:buNone/>
            </a:pP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個人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が海外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留学もしく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は海外から日本へ留学するための奨学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金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の付与</a:t>
            </a:r>
            <a:endParaRPr kumimoji="1" lang="en-US" altLang="ja-JP" sz="2800" dirty="0">
              <a:latin typeface="ＭＳ Ｐゴシック" charset="-128"/>
              <a:ea typeface="ＭＳ Ｐゴシック" charset="-128"/>
            </a:endParaRPr>
          </a:p>
          <a:p>
            <a:pPr marL="265113" indent="0" eaLnBrk="1" hangingPunct="1">
              <a:spcBef>
                <a:spcPts val="50"/>
              </a:spcBef>
              <a:buNone/>
            </a:pPr>
            <a:r>
              <a:rPr kumimoji="1" lang="en-US" altLang="ja-JP" sz="2800" dirty="0">
                <a:latin typeface="ＭＳ Ｐゴシック" charset="-128"/>
                <a:ea typeface="ＭＳ Ｐゴシック" charset="-128"/>
              </a:rPr>
              <a:t> </a:t>
            </a:r>
            <a:r>
              <a:rPr kumimoji="1" lang="en-US" altLang="ja-JP" sz="2800" dirty="0" smtClean="0">
                <a:latin typeface="ＭＳ Ｐゴシック" charset="-128"/>
                <a:ea typeface="ＭＳ Ｐゴシック" charset="-128"/>
              </a:rPr>
              <a:t> 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・グローバル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補助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金</a:t>
            </a:r>
            <a:endParaRPr kumimoji="1" lang="en-US" altLang="ja-JP" sz="2800" dirty="0" smtClean="0">
              <a:latin typeface="ＭＳ Ｐゴシック" charset="-128"/>
              <a:ea typeface="ＭＳ Ｐゴシック" charset="-128"/>
            </a:endParaRPr>
          </a:p>
          <a:p>
            <a:pPr marL="265113" indent="0" eaLnBrk="1" hangingPunct="1">
              <a:spcBef>
                <a:spcPts val="50"/>
              </a:spcBef>
              <a:buNone/>
            </a:pP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  ・ロータリー 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平和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フェローシップ</a:t>
            </a:r>
            <a:endParaRPr kumimoji="1" lang="en-US" altLang="ja-JP" sz="2800" dirty="0" smtClean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3774" y="4478559"/>
            <a:ext cx="480402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/>
          <a:lstStyle>
            <a:lvl1pPr marL="531813" indent="-531813"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marL="447675" indent="-447675" eaLnBrk="1" hangingPunct="1">
              <a:lnSpc>
                <a:spcPct val="90000"/>
              </a:lnSpc>
            </a:pP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国際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ロータリーのロータリー財団の活動を支援するための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、寄付金</a:t>
            </a:r>
            <a:r>
              <a:rPr kumimoji="1" lang="ja-JP" altLang="en-US" sz="2800" dirty="0">
                <a:latin typeface="ＭＳ Ｐゴシック" charset="-128"/>
                <a:ea typeface="ＭＳ Ｐゴシック" charset="-128"/>
              </a:rPr>
              <a:t>の</a:t>
            </a:r>
            <a:r>
              <a:rPr kumimoji="1" lang="ja-JP" altLang="en-US" sz="2800" dirty="0" smtClean="0">
                <a:latin typeface="ＭＳ Ｐゴシック" charset="-128"/>
                <a:ea typeface="ＭＳ Ｐゴシック" charset="-128"/>
              </a:rPr>
              <a:t>提供</a:t>
            </a:r>
            <a:endParaRPr kumimoji="1" lang="ja-JP" altLang="en-US" sz="2800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94836" y="3098884"/>
            <a:ext cx="1499128" cy="253916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</a:rPr>
              <a:t>© Rotary </a:t>
            </a:r>
            <a:r>
              <a:rPr lang="en-US" altLang="ja-JP" sz="1050" dirty="0" smtClean="0">
                <a:solidFill>
                  <a:schemeClr val="bg1"/>
                </a:solidFill>
              </a:rPr>
              <a:t>International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00" y="3986373"/>
            <a:ext cx="3314700" cy="22098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215498" y="5926359"/>
            <a:ext cx="1499128" cy="253916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</a:rPr>
              <a:t>© Rotary </a:t>
            </a:r>
            <a:r>
              <a:rPr lang="en-US" altLang="ja-JP" sz="1050" dirty="0" smtClean="0">
                <a:solidFill>
                  <a:schemeClr val="bg1"/>
                </a:solidFill>
              </a:rPr>
              <a:t>International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75" y="1151562"/>
            <a:ext cx="7171625" cy="502920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00200" y="5784801"/>
            <a:ext cx="533400" cy="414337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200" dirty="0" smtClean="0">
                <a:latin typeface="Arial Narrow" pitchFamily="34" charset="0"/>
              </a:rPr>
              <a:t>平成２６年度　奨学金事業</a:t>
            </a:r>
            <a:endParaRPr lang="en-US" sz="3200" dirty="0" smtClean="0">
              <a:latin typeface="Arial Narrow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4800" y="1219200"/>
            <a:ext cx="4343400" cy="1938992"/>
          </a:xfrm>
          <a:prstGeom prst="rect">
            <a:avLst/>
          </a:prstGeom>
          <a:solidFill>
            <a:srgbClr val="005DAA"/>
          </a:solidFill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chemeClr val="bg1"/>
                </a:solidFill>
              </a:rPr>
              <a:t>ロータリー平和フェローシップ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　　・  派遣　　</a:t>
            </a:r>
            <a:r>
              <a:rPr lang="en-US" altLang="ja-JP" dirty="0" smtClean="0">
                <a:solidFill>
                  <a:schemeClr val="bg1"/>
                </a:solidFill>
              </a:rPr>
              <a:t>2</a:t>
            </a:r>
            <a:r>
              <a:rPr lang="ja-JP" altLang="ja-JP" dirty="0" smtClean="0">
                <a:solidFill>
                  <a:schemeClr val="bg1"/>
                </a:solidFill>
              </a:rPr>
              <a:t>名</a:t>
            </a:r>
            <a:r>
              <a:rPr lang="ja-JP" altLang="en-US" dirty="0" smtClean="0">
                <a:solidFill>
                  <a:schemeClr val="bg1"/>
                </a:solidFill>
              </a:rPr>
              <a:t>（継続１名）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　　・　</a:t>
            </a:r>
            <a:r>
              <a:rPr lang="ja-JP" altLang="ja-JP" dirty="0">
                <a:solidFill>
                  <a:schemeClr val="bg1"/>
                </a:solidFill>
              </a:rPr>
              <a:t>受入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18</a:t>
            </a:r>
            <a:r>
              <a:rPr lang="ja-JP" altLang="ja-JP" dirty="0" smtClean="0">
                <a:solidFill>
                  <a:schemeClr val="bg1"/>
                </a:solidFill>
              </a:rPr>
              <a:t>名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</a:rPr>
              <a:t>継続１０名）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ja-JP" dirty="0" smtClean="0">
                <a:solidFill>
                  <a:schemeClr val="bg1"/>
                </a:solidFill>
              </a:rPr>
              <a:t>グローバル</a:t>
            </a:r>
            <a:r>
              <a:rPr lang="ja-JP" altLang="ja-JP" dirty="0">
                <a:solidFill>
                  <a:schemeClr val="bg1"/>
                </a:solidFill>
              </a:rPr>
              <a:t>補助金奨学</a:t>
            </a:r>
            <a:r>
              <a:rPr lang="ja-JP" altLang="en-US" dirty="0">
                <a:solidFill>
                  <a:schemeClr val="bg1"/>
                </a:solidFill>
              </a:rPr>
              <a:t>金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　　・　派遣　</a:t>
            </a:r>
            <a:r>
              <a:rPr lang="en-US" altLang="ja-JP" dirty="0" smtClean="0">
                <a:solidFill>
                  <a:schemeClr val="bg1"/>
                </a:solidFill>
              </a:rPr>
              <a:t>27</a:t>
            </a:r>
            <a:r>
              <a:rPr lang="ja-JP" altLang="ja-JP" dirty="0" smtClean="0">
                <a:solidFill>
                  <a:schemeClr val="bg1"/>
                </a:solidFill>
              </a:rPr>
              <a:t>名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84695" y="5791200"/>
            <a:ext cx="2432076" cy="369332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800" dirty="0"/>
              <a:t>© Rotary International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5153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3200" dirty="0" smtClean="0"/>
              <a:t>グローバル</a:t>
            </a:r>
            <a:r>
              <a:rPr kumimoji="1" lang="ja-JP" altLang="en-US" sz="3200" dirty="0"/>
              <a:t>補助金</a:t>
            </a:r>
            <a:r>
              <a:rPr kumimoji="1" lang="ja-JP" altLang="en-US" sz="3200" dirty="0" smtClean="0"/>
              <a:t>奨学生の留学国</a:t>
            </a:r>
            <a:r>
              <a:rPr kumimoji="1" lang="en-US" altLang="ja-JP" sz="3200" dirty="0" smtClean="0"/>
              <a:t>	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平成２６年度</a:t>
            </a:r>
            <a:endParaRPr kumimoji="1" lang="ja-JP" altLang="en-US" sz="3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89333"/>
              </p:ext>
            </p:extLst>
          </p:nvPr>
        </p:nvGraphicFramePr>
        <p:xfrm>
          <a:off x="533400" y="1219200"/>
          <a:ext cx="7848600" cy="4975476"/>
        </p:xfrm>
        <a:graphic>
          <a:graphicData uri="http://schemas.openxmlformats.org/drawingml/2006/table">
            <a:tbl>
              <a:tblPr firstRow="1" lastRow="1">
                <a:tableStyleId>{69012ECD-51FC-41F1-AA8D-1B2483CD663E}</a:tableStyleId>
              </a:tblPr>
              <a:tblGrid>
                <a:gridCol w="3924300"/>
                <a:gridCol w="2628900"/>
                <a:gridCol w="129540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国</a:t>
                      </a:r>
                      <a:endParaRPr lang="ja-JP" altLang="en-US" sz="3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人数</a:t>
                      </a:r>
                      <a:endParaRPr lang="ja-JP" altLang="en-US" sz="3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 smtClean="0">
                          <a:effectLst/>
                        </a:rPr>
                        <a:t>割合</a:t>
                      </a:r>
                      <a:endParaRPr lang="ja-JP" alt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米国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11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41%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8273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英国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33%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カナダ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 7</a:t>
                      </a:r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フランス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 7</a:t>
                      </a:r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オーストラリア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 4</a:t>
                      </a:r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ドイツ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 4</a:t>
                      </a:r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香港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 4</a:t>
                      </a:r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5133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総計</a:t>
                      </a:r>
                      <a:endParaRPr lang="ja-JP" altLang="en-US" sz="3200" b="1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27</a:t>
                      </a:r>
                      <a:endParaRPr lang="en-US" altLang="ja-JP" sz="3200" b="1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100%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39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76200" y="457200"/>
            <a:ext cx="9296400" cy="5334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3200" dirty="0" smtClean="0"/>
              <a:t>グローバル</a:t>
            </a:r>
            <a:r>
              <a:rPr kumimoji="1" lang="ja-JP" altLang="en-US" sz="3200" dirty="0"/>
              <a:t>補助金</a:t>
            </a:r>
            <a:r>
              <a:rPr kumimoji="1" lang="ja-JP" altLang="en-US" sz="3200" dirty="0" smtClean="0"/>
              <a:t>奨学生の重点分野</a:t>
            </a:r>
            <a:r>
              <a:rPr kumimoji="1" lang="en-US" altLang="ja-JP" sz="3200" dirty="0" smtClean="0"/>
              <a:t>	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平成２６年度</a:t>
            </a:r>
            <a:endParaRPr kumimoji="1" lang="ja-JP" altLang="en-US" sz="32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189857"/>
              </p:ext>
            </p:extLst>
          </p:nvPr>
        </p:nvGraphicFramePr>
        <p:xfrm>
          <a:off x="762000" y="12192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22849"/>
              </p:ext>
            </p:extLst>
          </p:nvPr>
        </p:nvGraphicFramePr>
        <p:xfrm>
          <a:off x="533400" y="1219200"/>
          <a:ext cx="7848600" cy="4952999"/>
        </p:xfrm>
        <a:graphic>
          <a:graphicData uri="http://schemas.openxmlformats.org/drawingml/2006/table">
            <a:tbl>
              <a:tblPr firstRow="1" lastRow="1">
                <a:tableStyleId>{69012ECD-51FC-41F1-AA8D-1B2483CD663E}</a:tableStyleId>
              </a:tblPr>
              <a:tblGrid>
                <a:gridCol w="4648200"/>
                <a:gridCol w="1905000"/>
                <a:gridCol w="1295400"/>
              </a:tblGrid>
              <a:tr h="6147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/>
                        </a:rPr>
                        <a:t>重点分野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/>
                        </a:rPr>
                        <a:t>人数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/>
                        </a:rPr>
                        <a:t>割合</a:t>
                      </a:r>
                    </a:p>
                  </a:txBody>
                  <a:tcPr marL="9525" marR="9525" marT="9525" marB="0" anchor="ctr"/>
                </a:tc>
              </a:tr>
              <a:tr h="649763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疾病予防と治療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平和と紛争予防</a:t>
                      </a:r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/</a:t>
                      </a:r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紛争解決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経済と地域社会の発展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水と衛生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母子の健康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基本的教育と識字率向上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6147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総計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39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 bwMode="auto">
          <a:xfrm>
            <a:off x="152400" y="457200"/>
            <a:ext cx="8991600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200" b="1" dirty="0" smtClean="0">
                <a:latin typeface="+mn-ea"/>
                <a:ea typeface="+mn-ea"/>
                <a:cs typeface="メイリオ" pitchFamily="50" charset="-128"/>
              </a:rPr>
              <a:t>　</a:t>
            </a:r>
            <a:r>
              <a:rPr lang="ja-JP" altLang="en-US" sz="3200" dirty="0" smtClean="0">
                <a:latin typeface="+mn-ea"/>
                <a:ea typeface="+mn-ea"/>
                <a:cs typeface="メイリオ" pitchFamily="50" charset="-128"/>
              </a:rPr>
              <a:t>平成</a:t>
            </a:r>
            <a:r>
              <a:rPr lang="ja-JP" altLang="en-US" sz="3200" dirty="0">
                <a:latin typeface="+mn-ea"/>
                <a:ea typeface="+mn-ea"/>
                <a:cs typeface="メイリオ" pitchFamily="50" charset="-128"/>
              </a:rPr>
              <a:t>２６</a:t>
            </a:r>
            <a:r>
              <a:rPr lang="ja-JP" altLang="en-US" sz="3200" dirty="0" smtClean="0">
                <a:latin typeface="+mn-ea"/>
                <a:ea typeface="+mn-ea"/>
                <a:cs typeface="メイリオ" pitchFamily="50" charset="-128"/>
              </a:rPr>
              <a:t>年度のご寄付</a:t>
            </a:r>
            <a:endParaRPr lang="en-US" altLang="ja-JP" sz="3200" dirty="0" smtClean="0">
              <a:latin typeface="+mn-ea"/>
              <a:ea typeface="+mn-ea"/>
              <a:cs typeface="メイリオ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06008"/>
              </p:ext>
            </p:extLst>
          </p:nvPr>
        </p:nvGraphicFramePr>
        <p:xfrm>
          <a:off x="342900" y="1295401"/>
          <a:ext cx="8458200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300"/>
                <a:gridCol w="2349500"/>
                <a:gridCol w="2819400"/>
              </a:tblGrid>
              <a:tr h="572488">
                <a:tc>
                  <a:txBody>
                    <a:bodyPr/>
                    <a:lstStyle/>
                    <a:p>
                      <a:pPr indent="14351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2800" kern="0" dirty="0">
                          <a:effectLst/>
                        </a:rPr>
                        <a:t>件数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0" dirty="0">
                          <a:effectLst/>
                        </a:rPr>
                        <a:t>合計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42875" algn="l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effectLst/>
                        </a:rPr>
                        <a:t>個人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95,844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1,293,046,182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42875" algn="l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effectLst/>
                        </a:rPr>
                        <a:t>法人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1,358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36,656,900</a:t>
                      </a:r>
                      <a:endParaRPr lang="ja-JP" sz="2400" kern="120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42875" algn="l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effectLst/>
                        </a:rPr>
                        <a:t>クラブ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3,003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272,419,735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42875" algn="l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effectLst/>
                        </a:rPr>
                        <a:t>地区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5</a:t>
                      </a:r>
                      <a:endParaRPr lang="ja-JP" sz="2400" kern="120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408,793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08585" algn="l">
                        <a:spcAft>
                          <a:spcPts val="0"/>
                        </a:spcAft>
                      </a:pPr>
                      <a:r>
                        <a:rPr lang="ja-JP" sz="2400" b="1" kern="0" dirty="0" smtClean="0">
                          <a:effectLst/>
                        </a:rPr>
                        <a:t>ローターアクトクラブ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endParaRPr lang="ja-JP" sz="2400" kern="120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106,921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08585" algn="l">
                        <a:spcAft>
                          <a:spcPts val="0"/>
                        </a:spcAft>
                      </a:pPr>
                      <a:r>
                        <a:rPr lang="ja-JP" sz="2400" b="1" kern="0" dirty="0" smtClean="0">
                          <a:effectLst/>
                        </a:rPr>
                        <a:t>インターアクトクラブ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43</a:t>
                      </a:r>
                      <a:endParaRPr lang="ja-JP" sz="2400" kern="120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14,852,326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indent="142875" algn="l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effectLst/>
                        </a:rPr>
                        <a:t>その他</a:t>
                      </a:r>
                      <a:endParaRPr lang="ja-JP" sz="2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6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60,420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509464">
                <a:tc>
                  <a:txBody>
                    <a:bodyPr/>
                    <a:lstStyle/>
                    <a:p>
                      <a:pPr marL="0" marR="0" indent="142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2400" kern="0" dirty="0">
                          <a:effectLst/>
                        </a:rPr>
                        <a:t>　</a:t>
                      </a:r>
                      <a:r>
                        <a:rPr lang="ja-JP" altLang="ja-JP" sz="2400" kern="0" dirty="0" smtClean="0">
                          <a:effectLst/>
                        </a:rPr>
                        <a:t>合計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100,263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1,617,551,277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193511" y="62798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（円）</a:t>
            </a:r>
            <a:endParaRPr kumimoji="1" lang="ja-JP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478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 bwMode="auto">
          <a:xfrm>
            <a:off x="152400" y="457200"/>
            <a:ext cx="8991600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800" b="1" dirty="0" smtClean="0">
                <a:latin typeface="+mn-ea"/>
                <a:ea typeface="+mn-ea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+mn-ea"/>
                <a:ea typeface="+mn-ea"/>
                <a:cs typeface="メイリオ" pitchFamily="50" charset="-128"/>
              </a:rPr>
              <a:t>個人からの寄付　内訳</a:t>
            </a:r>
            <a:endParaRPr lang="en-US" altLang="ja-JP" dirty="0" smtClean="0">
              <a:latin typeface="+mn-ea"/>
              <a:ea typeface="+mn-ea"/>
              <a:cs typeface="メイリオ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22267"/>
              </p:ext>
            </p:extLst>
          </p:nvPr>
        </p:nvGraphicFramePr>
        <p:xfrm>
          <a:off x="533400" y="1295400"/>
          <a:ext cx="7772400" cy="4800604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3605753"/>
                <a:gridCol w="1993717"/>
                <a:gridCol w="2172930"/>
              </a:tblGrid>
              <a:tr h="4205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kern="1200" dirty="0"/>
                        <a:t>件数（件）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kern="1200" dirty="0"/>
                        <a:t>寄付額（円）</a:t>
                      </a:r>
                      <a:endParaRPr lang="zh-TW" altLang="en-US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千円未満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8,596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9,779,462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千円～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千円未満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18,350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52,254,090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千円～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万円未満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20,202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125,502,793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43,952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581,938,752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万円未満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991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34,607,050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万円未満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836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50,673,815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万円未満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2,824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321,348,543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ja-JP" altLang="en-US" sz="2400" kern="1200" dirty="0">
                          <a:latin typeface="+mn-ea"/>
                          <a:ea typeface="+mn-ea"/>
                        </a:rPr>
                        <a:t>万円未満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45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28,205,341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2400" kern="120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ja-JP" altLang="en-US" sz="2400" kern="1200" dirty="0" smtClean="0">
                          <a:latin typeface="+mn-ea"/>
                          <a:ea typeface="+mn-ea"/>
                        </a:rPr>
                        <a:t>万円～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48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88,736,336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kern="1200" dirty="0"/>
                        <a:t>計</a:t>
                      </a:r>
                      <a:endParaRPr lang="ja-JP" altLang="en-US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95,844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1,293,046,182</a:t>
                      </a:r>
                      <a:endParaRPr lang="ja-JP" sz="2400" kern="1200" dirty="0">
                        <a:solidFill>
                          <a:srgbClr val="3333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87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676400" y="3810000"/>
            <a:ext cx="5867400" cy="2362200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ja-JP" altLang="en-US" sz="3200" dirty="0">
                <a:latin typeface="Arial" charset="0"/>
                <a:ea typeface="ＭＳ Ｐゴシック" charset="-128"/>
              </a:rPr>
              <a:t>税制上の優遇</a:t>
            </a:r>
            <a:r>
              <a:rPr kumimoji="1" lang="ja-JP" altLang="en-US" sz="3200" dirty="0" smtClean="0">
                <a:latin typeface="Arial" charset="0"/>
                <a:ea typeface="ＭＳ Ｐゴシック" charset="-128"/>
              </a:rPr>
              <a:t>措置（個人）</a:t>
            </a:r>
            <a:endParaRPr kumimoji="1" lang="ja-JP" altLang="en-US" sz="3200" dirty="0" smtClean="0">
              <a:ea typeface="ＭＳ Ｐゴシック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610600" cy="28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279" tIns="50639" rIns="101279" bIns="50639">
            <a:spAutoFit/>
          </a:bodyPr>
          <a:lstStyle>
            <a:lvl1pPr marL="901700" indent="-901700" algn="l" eaLnBrk="0" hangingPunct="0">
              <a:spcBef>
                <a:spcPct val="40000"/>
              </a:spcBef>
              <a:buClr>
                <a:srgbClr val="002C84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49C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lr>
                <a:srgbClr val="002C84"/>
              </a:buClr>
              <a:buSzPct val="95000"/>
              <a:buFont typeface="Times" pitchFamily="18" charset="0"/>
              <a:buChar char="•"/>
              <a:defRPr sz="2800" i="1">
                <a:solidFill>
                  <a:srgbClr val="00349C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EEDB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349C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2F8F"/>
              </a:buClr>
              <a:buSzPct val="110000"/>
              <a:buFont typeface="Times" pitchFamily="18" charset="0"/>
              <a:buChar char="•"/>
              <a:defRPr sz="2000" i="1">
                <a:solidFill>
                  <a:srgbClr val="00349C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F8F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49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4400" dirty="0">
                <a:solidFill>
                  <a:schemeClr val="tx1"/>
                </a:solidFill>
                <a:latin typeface="Georgia" pitchFamily="18" charset="0"/>
                <a:ea typeface="ＭＳ Ｐゴシック" charset="-128"/>
              </a:rPr>
              <a:t>　</a:t>
            </a:r>
            <a:r>
              <a:rPr lang="en-US" altLang="ja-JP" sz="28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1.</a:t>
            </a:r>
            <a:r>
              <a:rPr lang="ja-JP" altLang="en-US" sz="28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　「所得控除」と「税額控除」の有利な方式を選択し、寄付金控除を受けることができます。</a:t>
            </a:r>
            <a:endParaRPr lang="en-US" altLang="ja-JP" sz="2800" dirty="0">
              <a:solidFill>
                <a:srgbClr val="1F4695"/>
              </a:solidFill>
              <a:latin typeface="ＭＳ Ｐゴシック" charset="-128"/>
              <a:ea typeface="ＭＳ Ｐゴシック" charset="-128"/>
            </a:endParaRPr>
          </a:p>
          <a:p>
            <a:pPr marL="985838" indent="-985838">
              <a:buNone/>
            </a:pPr>
            <a:r>
              <a:rPr lang="ja-JP" altLang="en-US" sz="28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en-US" sz="28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8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2.</a:t>
            </a:r>
            <a:r>
              <a:rPr lang="ja-JP" altLang="en-US" sz="28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ja-JP" sz="28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（</a:t>
            </a:r>
            <a:r>
              <a:rPr lang="ja-JP" altLang="ja-JP" sz="28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お住いの）都道府県・市町村（によっては）条例により個人住民税の税額</a:t>
            </a:r>
            <a:r>
              <a:rPr lang="ja-JP" altLang="ja-JP" sz="2800" dirty="0" smtClean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控除</a:t>
            </a:r>
            <a:r>
              <a:rPr lang="ja-JP" altLang="ja-JP" sz="2800" dirty="0">
                <a:solidFill>
                  <a:srgbClr val="1F4695"/>
                </a:solidFill>
                <a:latin typeface="ＭＳ Ｐゴシック" charset="-128"/>
                <a:ea typeface="ＭＳ Ｐゴシック" charset="-128"/>
              </a:rPr>
              <a:t>が受けられます。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2800" dirty="0">
              <a:solidFill>
                <a:srgbClr val="1F4695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7400" y="4038600"/>
            <a:ext cx="5314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会員</a:t>
            </a:r>
            <a:r>
              <a:rPr kumimoji="1" lang="ja-JP" altLang="en-US" dirty="0">
                <a:solidFill>
                  <a:schemeClr val="tx1">
                    <a:lumMod val="50000"/>
                  </a:schemeClr>
                </a:solidFill>
              </a:rPr>
              <a:t>の皆様の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確定</a:t>
            </a:r>
            <a:r>
              <a:rPr kumimoji="1" lang="ja-JP" altLang="en-US" dirty="0">
                <a:solidFill>
                  <a:schemeClr val="tx1">
                    <a:lumMod val="50000"/>
                  </a:schemeClr>
                </a:solidFill>
              </a:rPr>
              <a:t>申告用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の領収証は、</a:t>
            </a: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tx1">
                    <a:lumMod val="50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クラブ宛にお送りしています。</a:t>
            </a: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　</a:t>
            </a:r>
            <a:r>
              <a:rPr kumimoji="1" lang="en-US" altLang="ja-JP" dirty="0" smtClean="0">
                <a:solidFill>
                  <a:schemeClr val="tx1">
                    <a:lumMod val="50000"/>
                  </a:schemeClr>
                </a:solidFill>
              </a:rPr>
              <a:t>7-12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月寄付分　→　</a:t>
            </a:r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kumimoji="1" lang="ja-JP" altLang="en-US" dirty="0">
                <a:solidFill>
                  <a:schemeClr val="tx1">
                    <a:lumMod val="50000"/>
                  </a:schemeClr>
                </a:solidFill>
              </a:rPr>
              <a:t>月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末</a:t>
            </a:r>
            <a:r>
              <a:rPr kumimoji="1" lang="ja-JP" altLang="en-US" dirty="0">
                <a:solidFill>
                  <a:schemeClr val="tx1">
                    <a:lumMod val="50000"/>
                  </a:schemeClr>
                </a:solidFill>
              </a:rPr>
              <a:t>発送</a:t>
            </a: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　</a:t>
            </a:r>
            <a:r>
              <a:rPr kumimoji="1" lang="en-US" altLang="ja-JP" dirty="0" smtClean="0">
                <a:solidFill>
                  <a:schemeClr val="tx1">
                    <a:lumMod val="50000"/>
                  </a:schemeClr>
                </a:solidFill>
              </a:rPr>
              <a:t>1-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kumimoji="1" lang="en-US" altLang="ja-JP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月寄付分　→　</a:t>
            </a:r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月末発送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65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F-CommunicationsPPT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8FCD3ACF7E94D9815E05D46332BC1" ma:contentTypeVersion="0" ma:contentTypeDescription="Create a new document." ma:contentTypeScope="" ma:versionID="e79a5d1e1d997bd3f076f1cd57ff603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8988E53-76E6-4E3B-A52C-6F11ECA3C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AE277F-01E7-4BE0-85BA-234973F6A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8FC0802-E68E-40E4-806A-18F4799445CD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TRF-CommunicationsPPT_White.pot</Template>
  <TotalTime>20670</TotalTime>
  <Words>411</Words>
  <Application>Microsoft Office PowerPoint</Application>
  <PresentationFormat>画面に合わせる (4:3)</PresentationFormat>
  <Paragraphs>197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34" baseType="lpstr">
      <vt:lpstr>Arial Unicode MS</vt:lpstr>
      <vt:lpstr>HGPｺﾞｼｯｸE</vt:lpstr>
      <vt:lpstr>ＭＳ Ｐゴシック</vt:lpstr>
      <vt:lpstr>ＭＳ Ｐ明朝</vt:lpstr>
      <vt:lpstr>ＭＳ 明朝</vt:lpstr>
      <vt:lpstr>新細明體</vt:lpstr>
      <vt:lpstr>ヒラギノ角ゴ Pro W3</vt:lpstr>
      <vt:lpstr>メイリオ</vt:lpstr>
      <vt:lpstr>Arial</vt:lpstr>
      <vt:lpstr>Arial Narrow</vt:lpstr>
      <vt:lpstr>Arial Narrow Bold</vt:lpstr>
      <vt:lpstr>Calibri</vt:lpstr>
      <vt:lpstr>Century</vt:lpstr>
      <vt:lpstr>Georgia</vt:lpstr>
      <vt:lpstr>Times New Roman</vt:lpstr>
      <vt:lpstr>Wingdings</vt:lpstr>
      <vt:lpstr>TRF-CommunicationsPPT_White</vt:lpstr>
      <vt:lpstr>Custom Design</vt:lpstr>
      <vt:lpstr>2_Custom Design</vt:lpstr>
      <vt:lpstr>Office Theme</vt:lpstr>
      <vt:lpstr>1_Custom Design</vt:lpstr>
      <vt:lpstr>PowerPoint プレゼンテーション</vt:lpstr>
      <vt:lpstr>世界の協力財団</vt:lpstr>
      <vt:lpstr>PowerPoint プレゼンテーション</vt:lpstr>
      <vt:lpstr>平成２６年度　奨学金事業</vt:lpstr>
      <vt:lpstr>グローバル補助金奨学生の留学国 平成２６年度</vt:lpstr>
      <vt:lpstr>グローバル補助金奨学生の重点分野 平成２６年度</vt:lpstr>
      <vt:lpstr>　平成２６年度のご寄付</vt:lpstr>
      <vt:lpstr>　個人からの寄付　内訳</vt:lpstr>
      <vt:lpstr>税制上の優遇措置（個人）</vt:lpstr>
      <vt:lpstr>税制上の優遇措置（法人）</vt:lpstr>
      <vt:lpstr>公益財団法人ロータリー日本財団</vt:lpstr>
      <vt:lpstr>　リソース</vt:lpstr>
      <vt:lpstr>　ありがとうございました！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soumu03</cp:lastModifiedBy>
  <cp:revision>736</cp:revision>
  <cp:lastPrinted>2015-11-12T07:39:49Z</cp:lastPrinted>
  <dcterms:created xsi:type="dcterms:W3CDTF">2010-04-16T20:11:30Z</dcterms:created>
  <dcterms:modified xsi:type="dcterms:W3CDTF">2015-11-12T07:40:09Z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Status">
    <vt:lpwstr>In Review</vt:lpwstr>
  </property>
  <property fmtid="{D5CDD505-2E9C-101B-9397-08002B2CF9AE}" pid="4" name="WhenToUse">
    <vt:lpwstr>Powerpoint template using the new brand guidelines. This presentation has a cloud gray background on the cover and white background on other slides.</vt:lpwstr>
  </property>
  <property fmtid="{D5CDD505-2E9C-101B-9397-08002B2CF9AE}" pid="5" name="Description0">
    <vt:lpwstr>Powerpoint template using the new brand guidelines. This presentation has a cloud gray background on the cover and white background on other slides.</vt:lpwstr>
  </property>
</Properties>
</file>